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79" r:id="rId7"/>
    <p:sldId id="261" r:id="rId8"/>
    <p:sldId id="273" r:id="rId9"/>
    <p:sldId id="262" r:id="rId10"/>
    <p:sldId id="263" r:id="rId11"/>
    <p:sldId id="264" r:id="rId12"/>
    <p:sldId id="265" r:id="rId13"/>
    <p:sldId id="274" r:id="rId14"/>
    <p:sldId id="266" r:id="rId15"/>
    <p:sldId id="275" r:id="rId16"/>
    <p:sldId id="267" r:id="rId17"/>
    <p:sldId id="276" r:id="rId18"/>
    <p:sldId id="268" r:id="rId19"/>
    <p:sldId id="277" r:id="rId20"/>
    <p:sldId id="269" r:id="rId21"/>
    <p:sldId id="278" r:id="rId22"/>
    <p:sldId id="271" r:id="rId23"/>
    <p:sldId id="272" r:id="rId24"/>
  </p:sldIdLst>
  <p:sldSz cx="12192000" cy="6858000"/>
  <p:notesSz cx="6858000" cy="9144000"/>
  <p:embeddedFontLst>
    <p:embeddedFont>
      <p:font typeface="Arial Narrow" panose="020B0606020202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f10L9/O25FquuOPl/RY1EpRjf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DD818E-ADFA-4579-856F-A3140DA02BD1}">
  <a:tblStyle styleId="{3CDD818E-ADFA-4579-856F-A3140DA02BD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tcBdr/>
        <a:fill>
          <a:solidFill>
            <a:srgbClr val="D4E2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2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3C1E655B-A341-3619-F687-C18AD4E09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>
            <a:extLst>
              <a:ext uri="{FF2B5EF4-FFF2-40B4-BE49-F238E27FC236}">
                <a16:creationId xmlns:a16="http://schemas.microsoft.com/office/drawing/2014/main" id="{42A01C9D-D513-EC7A-DB57-5A2A126154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16:notes">
            <a:extLst>
              <a:ext uri="{FF2B5EF4-FFF2-40B4-BE49-F238E27FC236}">
                <a16:creationId xmlns:a16="http://schemas.microsoft.com/office/drawing/2014/main" id="{20F5E407-20E3-63F2-7964-49A89E8D03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8853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FFC7DFEF-3B2E-D017-0B21-BC210BF46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>
            <a:extLst>
              <a:ext uri="{FF2B5EF4-FFF2-40B4-BE49-F238E27FC236}">
                <a16:creationId xmlns:a16="http://schemas.microsoft.com/office/drawing/2014/main" id="{1B5CA6E9-7386-2799-6840-751B808D74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6:notes">
            <a:extLst>
              <a:ext uri="{FF2B5EF4-FFF2-40B4-BE49-F238E27FC236}">
                <a16:creationId xmlns:a16="http://schemas.microsoft.com/office/drawing/2014/main" id="{EA42349E-92BC-7FC0-2C31-D4076D7383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198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3" name="Google Shape;3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body" idx="1"/>
          </p:nvPr>
        </p:nvSpPr>
        <p:spPr>
          <a:xfrm>
            <a:off x="261257" y="2159687"/>
            <a:ext cx="11636830" cy="437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 b="1" dirty="0">
                <a:latin typeface="Arial Narrow"/>
                <a:ea typeface="Arial Narrow"/>
                <a:cs typeface="Arial Narrow"/>
                <a:sym typeface="Arial Narrow"/>
              </a:rPr>
              <a:t>DEPARTMENT OF COMPUTER SCIENCE AND ENGINEERING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>
              <a:buSzPts val="3600"/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20CS7503 &amp; DESIGN PROJECT – III</a:t>
            </a:r>
          </a:p>
          <a:p>
            <a:pPr marL="0" lvl="0" indent="0" algn="ctr">
              <a:buSzPts val="3600"/>
              <a:buNone/>
            </a:pPr>
            <a:endParaRPr lang="en-US" b="1" dirty="0">
              <a:latin typeface="Arial Narrow"/>
              <a:sym typeface="Arial Narrow"/>
            </a:endParaRPr>
          </a:p>
          <a:p>
            <a:pPr marL="0" lvl="0" indent="0" algn="ctr">
              <a:buSzPts val="3600"/>
              <a:buNone/>
            </a:pPr>
            <a:r>
              <a:rPr lang="en-US" b="1" dirty="0"/>
              <a:t>END SEMESTER PRACTICAL EXAMINATION- NOV / DEC 2025</a:t>
            </a: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u="sng" dirty="0">
                <a:latin typeface="Arial Narrow"/>
                <a:ea typeface="Arial Narrow"/>
                <a:cs typeface="Arial Narrow"/>
                <a:sym typeface="Arial Narrow"/>
              </a:rPr>
              <a:t>REVIEW PRESENTATION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>
                <a:latin typeface="Arial Narrow"/>
                <a:ea typeface="Arial Narrow"/>
                <a:cs typeface="Arial Narrow"/>
                <a:sym typeface="Arial Narrow"/>
              </a:rPr>
              <a:t>Batch No.: 13</a:t>
            </a:r>
            <a:endParaRPr lang="en-US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>
                <a:latin typeface="Arial Narrow"/>
                <a:ea typeface="Arial Narrow"/>
                <a:cs typeface="Arial Narrow"/>
                <a:sym typeface="Arial Narrow"/>
              </a:rPr>
              <a:t>Date: 28/11/2025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>
                <a:latin typeface="Arial Narrow"/>
                <a:ea typeface="Arial Narrow"/>
                <a:cs typeface="Arial Narrow"/>
                <a:sym typeface="Arial Narrow"/>
              </a:rPr>
              <a:t>Session: AN</a:t>
            </a: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>
          <a:blip r:embed="rId3">
            <a:alphaModFix/>
          </a:blip>
          <a:srcRect l="16357" r="14907" b="8148"/>
          <a:stretch>
            <a:fillRect/>
          </a:stretch>
        </p:blipFill>
        <p:spPr>
          <a:xfrm>
            <a:off x="11215585" y="65332"/>
            <a:ext cx="903515" cy="51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1154A9-AC42-7CD3-98A5-5A0376D65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32" y="0"/>
            <a:ext cx="5348811" cy="18735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0" y="316306"/>
            <a:ext cx="121920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SOFTWARE AND HARDWARE REQUIREMENTS 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9" name="Google Shape;139;p8"/>
          <p:cNvSpPr txBox="1">
            <a:spLocks noGrp="1"/>
          </p:cNvSpPr>
          <p:nvPr>
            <p:ph type="body" idx="2"/>
          </p:nvPr>
        </p:nvSpPr>
        <p:spPr>
          <a:xfrm>
            <a:off x="265938" y="1597306"/>
            <a:ext cx="5532978" cy="400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HARDWARE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ClrTx/>
              <a:buSzPts val="2800"/>
              <a:buFont typeface="Wingdings" panose="05000000000000000000" pitchFamily="2" charset="2"/>
              <a:buChar char="§"/>
            </a:pPr>
            <a:r>
              <a:rPr lang="en-US" b="1" dirty="0">
                <a:latin typeface="Arial Narrow"/>
                <a:cs typeface="Arial" panose="020B0604020202020204" pitchFamily="34" charset="0"/>
                <a:sym typeface="Arial Narrow"/>
              </a:rPr>
              <a:t> </a:t>
            </a:r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  <a:sym typeface="Arial Narrow"/>
              </a:rPr>
              <a:t>Processor : </a:t>
            </a:r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  <a:sym typeface="Arial Narrow"/>
              </a:rPr>
              <a:t>Dual-core processor,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Tx/>
              <a:buSzPts val="2800"/>
              <a:buNone/>
            </a:pPr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  <a:sym typeface="Arial Narrow"/>
              </a:rPr>
              <a:t>		      2.6 GHz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ClrTx/>
              <a:buSzPts val="2800"/>
              <a:buFont typeface="Wingdings" panose="05000000000000000000" pitchFamily="2" charset="2"/>
              <a:buChar char="§"/>
            </a:pPr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  <a:sym typeface="Arial Narrow"/>
              </a:rPr>
              <a:t> </a:t>
            </a:r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  <a:sym typeface="Arial Narrow"/>
              </a:rPr>
              <a:t>RAM : </a:t>
            </a:r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  <a:sym typeface="Arial Narrow"/>
              </a:rPr>
              <a:t>4GB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ClrTx/>
              <a:buSzPts val="2800"/>
              <a:buFont typeface="Wingdings" panose="05000000000000000000" pitchFamily="2" charset="2"/>
              <a:buChar char="§"/>
            </a:pPr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  <a:sym typeface="Arial Narrow"/>
              </a:rPr>
              <a:t> </a:t>
            </a:r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  <a:sym typeface="Arial Narrow"/>
              </a:rPr>
              <a:t>Hard disk : </a:t>
            </a:r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  <a:sym typeface="Arial Narrow"/>
              </a:rPr>
              <a:t>320 GB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ClrTx/>
              <a:buSzPts val="2800"/>
              <a:buFont typeface="Wingdings" panose="05000000000000000000" pitchFamily="2" charset="2"/>
              <a:buChar char="§"/>
            </a:pPr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  <a:sym typeface="Arial Narrow"/>
              </a:rPr>
              <a:t> Compact Disc : </a:t>
            </a:r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  <a:sym typeface="Arial Narrow"/>
              </a:rPr>
              <a:t>650 MB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ClrTx/>
              <a:buSzPts val="2800"/>
              <a:buFont typeface="Wingdings" panose="05000000000000000000" pitchFamily="2" charset="2"/>
              <a:buChar char="§"/>
            </a:pPr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  <a:sym typeface="Arial Narrow"/>
              </a:rPr>
              <a:t> </a:t>
            </a:r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  <a:sym typeface="Arial Narrow"/>
              </a:rPr>
              <a:t>Keyboard : </a:t>
            </a:r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  <a:sym typeface="Arial Narrow"/>
              </a:rPr>
              <a:t>Standard keyboard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0" name="Google Shape;140;p8"/>
          <p:cNvSpPr txBox="1">
            <a:spLocks noGrp="1"/>
          </p:cNvSpPr>
          <p:nvPr>
            <p:ph type="body" idx="4"/>
          </p:nvPr>
        </p:nvSpPr>
        <p:spPr>
          <a:xfrm>
            <a:off x="6227180" y="1597306"/>
            <a:ext cx="5893951" cy="400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SOFTWARE</a:t>
            </a: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lvl="0">
              <a:lnSpc>
                <a:spcPct val="150000"/>
              </a:lnSpc>
              <a:spcBef>
                <a:spcPts val="0"/>
              </a:spcBef>
              <a:buClr>
                <a:schemeClr val="tx1">
                  <a:lumMod val="95000"/>
                  <a:lumOff val="5000"/>
                </a:schemeClr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ea typeface="Arial Narrow"/>
                <a:cs typeface="Arial" panose="020B0604020202020204" pitchFamily="34" charset="0"/>
                <a:sym typeface="Arial Narrow"/>
              </a:rPr>
              <a:t>Operating system : </a:t>
            </a:r>
            <a:r>
              <a:rPr lang="en-US" sz="2400" dirty="0">
                <a:latin typeface="Arial" panose="020B0604020202020204" pitchFamily="34" charset="0"/>
                <a:ea typeface="Arial Narrow"/>
                <a:cs typeface="Arial" panose="020B0604020202020204" pitchFamily="34" charset="0"/>
                <a:sym typeface="Arial Narrow"/>
              </a:rPr>
              <a:t>Windows OS</a:t>
            </a:r>
          </a:p>
          <a:p>
            <a:pPr marL="342900" lvl="0">
              <a:lnSpc>
                <a:spcPct val="150000"/>
              </a:lnSpc>
              <a:spcBef>
                <a:spcPts val="0"/>
              </a:spcBef>
              <a:buClr>
                <a:schemeClr val="tx1">
                  <a:lumMod val="95000"/>
                  <a:lumOff val="5000"/>
                </a:schemeClr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ea typeface="Arial Narrow"/>
                <a:cs typeface="Arial" panose="020B0604020202020204" pitchFamily="34" charset="0"/>
                <a:sym typeface="Arial Narrow"/>
              </a:rPr>
              <a:t>Front End : </a:t>
            </a:r>
            <a:r>
              <a:rPr lang="en-US" sz="2400" dirty="0">
                <a:latin typeface="Arial" panose="020B0604020202020204" pitchFamily="34" charset="0"/>
                <a:ea typeface="Arial Narrow"/>
                <a:cs typeface="Arial" panose="020B0604020202020204" pitchFamily="34" charset="0"/>
                <a:sym typeface="Arial Narrow"/>
              </a:rPr>
              <a:t>PHP</a:t>
            </a:r>
          </a:p>
          <a:p>
            <a:pPr marL="342900" lvl="0">
              <a:lnSpc>
                <a:spcPct val="150000"/>
              </a:lnSpc>
              <a:spcBef>
                <a:spcPts val="0"/>
              </a:spcBef>
              <a:buClr>
                <a:schemeClr val="tx1">
                  <a:lumMod val="95000"/>
                  <a:lumOff val="5000"/>
                </a:schemeClr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ea typeface="Arial Narrow"/>
                <a:cs typeface="Arial" panose="020B0604020202020204" pitchFamily="34" charset="0"/>
                <a:sym typeface="Arial Narrow"/>
              </a:rPr>
              <a:t>Backend : </a:t>
            </a:r>
            <a:r>
              <a:rPr lang="en-US" sz="2400" dirty="0">
                <a:latin typeface="Arial" panose="020B0604020202020204" pitchFamily="34" charset="0"/>
                <a:ea typeface="Arial Narrow"/>
                <a:cs typeface="Arial" panose="020B0604020202020204" pitchFamily="34" charset="0"/>
                <a:sym typeface="Arial Narrow"/>
              </a:rPr>
              <a:t>MySQL Server</a:t>
            </a:r>
          </a:p>
          <a:p>
            <a:pPr marL="342900" lvl="0">
              <a:lnSpc>
                <a:spcPct val="150000"/>
              </a:lnSpc>
              <a:spcBef>
                <a:spcPts val="0"/>
              </a:spcBef>
              <a:buClr>
                <a:schemeClr val="tx1">
                  <a:lumMod val="95000"/>
                  <a:lumOff val="5000"/>
                </a:schemeClr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ea typeface="Arial Narrow"/>
                <a:cs typeface="Arial" panose="020B0604020202020204" pitchFamily="34" charset="0"/>
                <a:sym typeface="Arial Narrow"/>
              </a:rPr>
              <a:t>Tool : </a:t>
            </a:r>
            <a:r>
              <a:rPr lang="en-US" sz="2400" dirty="0">
                <a:latin typeface="Arial" panose="020B0604020202020204" pitchFamily="34" charset="0"/>
                <a:ea typeface="Arial Narrow"/>
                <a:cs typeface="Arial" panose="020B0604020202020204" pitchFamily="34" charset="0"/>
                <a:sym typeface="Arial Narrow"/>
              </a:rPr>
              <a:t>Macromedia Dreamweaver 8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1" name="Google Shape;14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10</a:t>
            </a:fld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0" y="344127"/>
            <a:ext cx="12192000" cy="99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MODULES 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7" name="Google Shape;147;p9"/>
          <p:cNvSpPr txBox="1">
            <a:spLocks noGrp="1"/>
          </p:cNvSpPr>
          <p:nvPr>
            <p:ph type="body" idx="1"/>
          </p:nvPr>
        </p:nvSpPr>
        <p:spPr>
          <a:xfrm>
            <a:off x="838200" y="167228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>
              <a:lnSpc>
                <a:spcPct val="150000"/>
              </a:lnSpc>
              <a:spcBef>
                <a:spcPts val="0"/>
              </a:spcBef>
              <a:buClr>
                <a:schemeClr val="tx1">
                  <a:lumMod val="95000"/>
                  <a:lumOff val="5000"/>
                </a:schemeClr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User Registration &amp; Authentication Module</a:t>
            </a:r>
          </a:p>
          <a:p>
            <a:pPr marL="342900" lvl="0">
              <a:lnSpc>
                <a:spcPct val="150000"/>
              </a:lnSpc>
              <a:spcBef>
                <a:spcPts val="0"/>
              </a:spcBef>
              <a:buClr>
                <a:schemeClr val="tx1">
                  <a:lumMod val="95000"/>
                  <a:lumOff val="5000"/>
                </a:schemeClr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Guide Profile Management Module</a:t>
            </a:r>
          </a:p>
          <a:p>
            <a:pPr marL="342900" lvl="0">
              <a:lnSpc>
                <a:spcPct val="150000"/>
              </a:lnSpc>
              <a:spcBef>
                <a:spcPts val="0"/>
              </a:spcBef>
              <a:buClr>
                <a:schemeClr val="tx1">
                  <a:lumMod val="95000"/>
                  <a:lumOff val="5000"/>
                </a:schemeClr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Tour Management Module</a:t>
            </a:r>
          </a:p>
          <a:p>
            <a:pPr marL="342900" lvl="0">
              <a:lnSpc>
                <a:spcPct val="150000"/>
              </a:lnSpc>
              <a:spcBef>
                <a:spcPts val="0"/>
              </a:spcBef>
              <a:buClr>
                <a:schemeClr val="tx1">
                  <a:lumMod val="95000"/>
                  <a:lumOff val="5000"/>
                </a:schemeClr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Booking &amp; Reservation System Module</a:t>
            </a:r>
          </a:p>
          <a:p>
            <a:pPr marL="342900" lvl="0">
              <a:lnSpc>
                <a:spcPct val="150000"/>
              </a:lnSpc>
              <a:spcBef>
                <a:spcPts val="0"/>
              </a:spcBef>
              <a:buClr>
                <a:schemeClr val="tx1">
                  <a:lumMod val="95000"/>
                  <a:lumOff val="5000"/>
                </a:schemeClr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Review and Rating Module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endParaRPr dirty="0">
              <a:latin typeface="Arial Narrow" panose="020B060602020203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endParaRPr dirty="0">
              <a:latin typeface="Arial Narrow" panose="020B060602020203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endParaRPr dirty="0">
              <a:latin typeface="Arial Narrow" panose="020B060602020203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11</a:t>
            </a:fld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"/>
          <p:cNvSpPr txBox="1">
            <a:spLocks noGrp="1"/>
          </p:cNvSpPr>
          <p:nvPr>
            <p:ph type="title"/>
          </p:nvPr>
        </p:nvSpPr>
        <p:spPr>
          <a:xfrm>
            <a:off x="0" y="344347"/>
            <a:ext cx="12192000" cy="68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ct val="100000"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IMPLEMENTATION OF MODULE-1</a:t>
            </a: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4" name="Google Shape;154;p10"/>
          <p:cNvSpPr txBox="1">
            <a:spLocks noGrp="1"/>
          </p:cNvSpPr>
          <p:nvPr>
            <p:ph type="body" idx="1"/>
          </p:nvPr>
        </p:nvSpPr>
        <p:spPr>
          <a:xfrm>
            <a:off x="838200" y="1253330"/>
            <a:ext cx="10515600" cy="491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ts val="2800"/>
              <a:buNone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User Registration &amp; Authentication Module: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indent="-457200" algn="just">
              <a:lnSpc>
                <a:spcPct val="150000"/>
              </a:lnSpc>
              <a:spcBef>
                <a:spcPts val="0"/>
              </a:spcBef>
              <a:buClrTx/>
              <a:buSzPct val="90000"/>
              <a:buFont typeface="Wingdings" panose="05000000000000000000" pitchFamily="2" charset="2"/>
              <a:buChar char="§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 User Registration and Authentication Module handles secure sign-ups, logins, and profile creation for both tourists and guides. It includes password management and two-factor authentication to enhance security.</a:t>
            </a:r>
          </a:p>
          <a:p>
            <a:pPr marL="800100" indent="-457200" algn="just">
              <a:lnSpc>
                <a:spcPct val="150000"/>
              </a:lnSpc>
              <a:spcBef>
                <a:spcPts val="0"/>
              </a:spcBef>
              <a:buClrTx/>
              <a:buSzPct val="90000"/>
              <a:buFont typeface="Wingdings" panose="05000000000000000000" pitchFamily="2" charset="2"/>
              <a:buChar char="§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Role-based access control ensures that tourists and guides have appropriate permissions for their respective functions. Users can update personal details and preferences, providing a secure and personalized experience on the platform</a:t>
            </a:r>
            <a:endParaRPr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endParaRPr sz="5100" dirty="0">
              <a:latin typeface="+mn-lt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endParaRPr dirty="0">
              <a:latin typeface="Arial Narrow" panose="020B060602020203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12</a:t>
            </a:fld>
            <a:endParaRPr b="1" dirty="0">
              <a:solidFill>
                <a:schemeClr val="dk1"/>
              </a:solidFill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509656BB-8B2E-3E36-21FC-816E8E0F30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CEFE0F-4222-C05B-BBDD-D4AE3AA6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A230C-B67C-51C3-385D-8A1FD0978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19" y="844740"/>
            <a:ext cx="9659362" cy="49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9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>
            <a:spLocks noGrp="1"/>
          </p:cNvSpPr>
          <p:nvPr>
            <p:ph type="body" idx="1"/>
          </p:nvPr>
        </p:nvSpPr>
        <p:spPr>
          <a:xfrm>
            <a:off x="779206" y="1136008"/>
            <a:ext cx="10782782" cy="498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14300" indent="0" algn="just">
              <a:lnSpc>
                <a:spcPct val="170000"/>
              </a:lnSpc>
              <a:buClrTx/>
              <a:buSzPts val="2800"/>
              <a:buNone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Guide Profile Management Module:</a:t>
            </a:r>
          </a:p>
          <a:p>
            <a:pPr indent="-457200" algn="just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Guides create detailed profiles including personal information, qualifications, experience, languages spoken, availability, pricing, and media uploads such as photos and videos, while managing their schedules.</a:t>
            </a:r>
          </a:p>
          <a:p>
            <a:pPr indent="-457200" algn="just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Tourists can browse guides by expertise, availability, and ratings, with the module facilitating efficient matching and bookings by providing accurate and up-to-date information.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endParaRPr dirty="0">
              <a:latin typeface="Arial Narrow" panose="020B060602020203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endParaRPr dirty="0">
              <a:latin typeface="Arial Narrow" panose="020B060602020203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endParaRPr dirty="0">
              <a:latin typeface="Arial Narrow" panose="020B060602020203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14</a:t>
            </a:fld>
            <a:endParaRPr b="1" dirty="0">
              <a:solidFill>
                <a:schemeClr val="dk1"/>
              </a:solidFill>
            </a:endParaRPr>
          </a:p>
        </p:txBody>
      </p:sp>
      <p:sp>
        <p:nvSpPr>
          <p:cNvPr id="162" name="Google Shape;162;p11"/>
          <p:cNvSpPr txBox="1">
            <a:spLocks noGrp="1"/>
          </p:cNvSpPr>
          <p:nvPr>
            <p:ph type="title"/>
          </p:nvPr>
        </p:nvSpPr>
        <p:spPr>
          <a:xfrm>
            <a:off x="0" y="360504"/>
            <a:ext cx="12192000" cy="77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ct val="100000"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IMPLEMENTATION OF MODULE-2</a:t>
            </a: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93632A-C7A7-CABA-B0B5-36D8CD9FBE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B6F045-09F9-2D9E-5D49-35E120AFD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4" y="2043781"/>
            <a:ext cx="4860757" cy="2462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D9C79-BDA5-CC29-904F-0399FC06A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293" y="609600"/>
            <a:ext cx="5397732" cy="26351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8AEC20-991E-FEE5-A312-235C708C3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293" y="3709678"/>
            <a:ext cx="5517614" cy="26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09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body" idx="1"/>
          </p:nvPr>
        </p:nvSpPr>
        <p:spPr>
          <a:xfrm>
            <a:off x="1002890" y="1439787"/>
            <a:ext cx="10350910" cy="3978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Tour Management Module:</a:t>
            </a:r>
          </a:p>
          <a:p>
            <a:pPr algn="just">
              <a:lnSpc>
                <a:spcPct val="150000"/>
              </a:lnSpc>
              <a:buSzPct val="90000"/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Guides can list and manage tours with detailed itineraries, pricing, durations, and descriptions, while tourists can search and filter tours by location, price, rating, and category.</a:t>
            </a:r>
          </a:p>
          <a:p>
            <a:pPr algn="just">
              <a:lnSpc>
                <a:spcPct val="150000"/>
              </a:lnSpc>
              <a:buSzPct val="90000"/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Real-time availability prevents double bookings, simplifying the booking process by displaying only available tours and helping tourists find options that suit their preferences and travel plans.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Arial Narrow" panose="020B060602020203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Arial Narrow" panose="020B0606020202030204" pitchFamily="34" charset="0"/>
            </a:endParaRPr>
          </a:p>
        </p:txBody>
      </p:sp>
      <p:sp>
        <p:nvSpPr>
          <p:cNvPr id="168" name="Google Shape;16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16</a:t>
            </a:fld>
            <a:endParaRPr b="1" dirty="0">
              <a:solidFill>
                <a:schemeClr val="dk1"/>
              </a:solidFill>
            </a:endParaRPr>
          </a:p>
        </p:txBody>
      </p: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0" y="408380"/>
            <a:ext cx="12192000" cy="844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ct val="100000"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IMPLEMENTATION OF MODULE-3</a:t>
            </a: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CFE33-A917-3FBA-9C3F-369DDD73D6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17C00-D3BD-CF96-BAA1-1B3039605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1" y="1942532"/>
            <a:ext cx="4940968" cy="23565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54079F-0676-3C02-1BA6-7ED339514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380" y="400858"/>
            <a:ext cx="5325977" cy="2719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F69622-0D1B-6980-D901-D0C2360BA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379" y="3429000"/>
            <a:ext cx="5325977" cy="272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05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"/>
          <p:cNvSpPr txBox="1">
            <a:spLocks noGrp="1"/>
          </p:cNvSpPr>
          <p:nvPr>
            <p:ph type="body" idx="1"/>
          </p:nvPr>
        </p:nvSpPr>
        <p:spPr>
          <a:xfrm>
            <a:off x="838200" y="1701477"/>
            <a:ext cx="10515600" cy="392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indent="0" algn="just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Booking and Reservation System Module:</a:t>
            </a:r>
          </a:p>
          <a:p>
            <a:pPr marL="342900" algn="just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§"/>
            </a:pP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Tourists book tours by choosing guides, dates, and payment methods, with the system syncing to guides' calendars for real-time availability to avoid overbooking.</a:t>
            </a:r>
          </a:p>
          <a:p>
            <a:pPr marL="342900" algn="just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§"/>
            </a:pPr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module provides confirmations and reminders to tourists, allows guides to manage bookings, and handles cancellations, modifications, and booking history for a smooth experience.</a:t>
            </a:r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dirty="0">
              <a:latin typeface="Arial Narrow" panose="020B0606020202030204" pitchFamily="34" charset="0"/>
            </a:endParaRPr>
          </a:p>
          <a:p>
            <a:pPr marL="0" lvl="0" indent="0">
              <a:buSzPts val="2800"/>
              <a:buNone/>
            </a:pP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175" name="Google Shape;17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18</a:t>
            </a:fld>
            <a:endParaRPr b="1" dirty="0">
              <a:solidFill>
                <a:schemeClr val="dk1"/>
              </a:solidFill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/>
          </p:nvPr>
        </p:nvSpPr>
        <p:spPr>
          <a:xfrm>
            <a:off x="0" y="501649"/>
            <a:ext cx="12192000" cy="87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ct val="100000"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IMPLEMENTATION OF MODULE-4</a:t>
            </a: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101DB-2283-0F33-516C-791A521B58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37315-F4C3-BDF1-C9A8-DCEA5AC3A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49" y="1331494"/>
            <a:ext cx="10021945" cy="4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05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36450" y="971527"/>
            <a:ext cx="12119099" cy="1423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>
              <a:buSzPts val="3600"/>
              <a:buNone/>
            </a:pPr>
            <a:r>
              <a:rPr lang="en-US" sz="4000" b="1" dirty="0">
                <a:latin typeface="Arial Narrow"/>
                <a:ea typeface="Arial Narrow"/>
                <a:cs typeface="Arial Narrow"/>
                <a:sym typeface="Arial Narrow"/>
              </a:rPr>
              <a:t>PERSONALIZED TRAVEL GUIDE BOOKING AND</a:t>
            </a:r>
          </a:p>
          <a:p>
            <a:pPr marL="0" lvl="0" indent="0" algn="ctr">
              <a:buSzPts val="3600"/>
              <a:buNone/>
            </a:pPr>
            <a:r>
              <a:rPr lang="en-US" sz="4000" b="1" dirty="0">
                <a:latin typeface="Arial Narrow"/>
                <a:ea typeface="Arial Narrow"/>
                <a:cs typeface="Arial Narrow"/>
                <a:sym typeface="Arial Narrow"/>
              </a:rPr>
              <a:t> ASSISTANCE PLATFORM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lang="en-US" b="1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7" name="Google Shape;97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lang="en-US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"/>
          <p:cNvSpPr txBox="1">
            <a:spLocks noGrp="1"/>
          </p:cNvSpPr>
          <p:nvPr>
            <p:ph type="body" idx="1"/>
          </p:nvPr>
        </p:nvSpPr>
        <p:spPr>
          <a:xfrm>
            <a:off x="623137" y="3594414"/>
            <a:ext cx="5181845" cy="242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buSzPts val="2400"/>
              <a:buNone/>
            </a:pPr>
            <a:r>
              <a:rPr lang="en-US" sz="2400" b="1" dirty="0"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Guide Name:</a:t>
            </a:r>
          </a:p>
          <a:p>
            <a:pPr marL="0" lvl="0" indent="0">
              <a:buSzPts val="2400"/>
              <a:buNone/>
            </a:pPr>
            <a:r>
              <a:rPr lang="en-US" sz="2400" b="1" dirty="0"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en-US" dirty="0"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Mr. M.A.Prasanna, B.E., M.Tech.</a:t>
            </a:r>
          </a:p>
          <a:p>
            <a:pPr marL="0" lvl="0" indent="0">
              <a:buSzPts val="2400"/>
              <a:buNone/>
            </a:pPr>
            <a:r>
              <a:rPr lang="en-US" dirty="0"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        Assistant Professor, CSE</a:t>
            </a:r>
            <a:r>
              <a:rPr lang="en-US" sz="2400" dirty="0"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.</a:t>
            </a:r>
            <a:endParaRPr lang="en-US" sz="2400" b="1" dirty="0">
              <a:latin typeface="Arial Narrow" panose="020B060602020203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6387018" y="3594414"/>
            <a:ext cx="5309166" cy="27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buSzPts val="2400"/>
              <a:buNone/>
            </a:pPr>
            <a:r>
              <a:rPr lang="en-US" b="1" dirty="0"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Team Members:</a:t>
            </a:r>
          </a:p>
          <a:p>
            <a:pPr marL="0" lvl="0" indent="0">
              <a:buSzPts val="2400"/>
              <a:buNone/>
            </a:pPr>
            <a:r>
              <a:rPr lang="en-US" dirty="0"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       Karolina A (811722104069),</a:t>
            </a:r>
          </a:p>
          <a:p>
            <a:pPr marL="0" lvl="0" indent="0">
              <a:buSzPts val="2400"/>
              <a:buNone/>
            </a:pPr>
            <a:r>
              <a:rPr lang="en-US" dirty="0"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       Mubina Begum M(811722104094),</a:t>
            </a:r>
          </a:p>
          <a:p>
            <a:pPr marL="0" lvl="0" indent="0">
              <a:buSzPts val="2400"/>
              <a:buNone/>
            </a:pPr>
            <a:r>
              <a:rPr lang="en-US" dirty="0">
                <a:latin typeface="Arial Narrow" panose="020B0606020202030204" pitchFamily="34" charset="0"/>
                <a:ea typeface="Times New Roman"/>
                <a:cs typeface="Times New Roman"/>
                <a:sym typeface="Times New Roman"/>
              </a:rPr>
              <a:t>       Ranjani S (811722104121).</a:t>
            </a:r>
            <a:endParaRPr lang="en-US" b="1" dirty="0">
              <a:latin typeface="Arial Narrow" panose="020B060602020203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IN" b="1" dirty="0">
              <a:latin typeface="Arial Narrow" panose="020B060602020203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 dirty="0">
              <a:latin typeface="Arial Narrow" panose="020B060602020203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body" idx="1"/>
          </p:nvPr>
        </p:nvSpPr>
        <p:spPr>
          <a:xfrm>
            <a:off x="838200" y="1345402"/>
            <a:ext cx="10515600" cy="507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SzPts val="2800"/>
              <a:buNone/>
            </a:pPr>
            <a:r>
              <a:rPr lang="en-US" sz="2400" b="1" dirty="0">
                <a:latin typeface="+mn-lt"/>
              </a:rPr>
              <a:t> Review &amp; Rating Module:</a:t>
            </a:r>
          </a:p>
          <a:p>
            <a:pPr algn="just">
              <a:lnSpc>
                <a:spcPct val="150000"/>
              </a:lnSpc>
              <a:buSzPct val="90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Tourists can rate guides and tours, providing feedback on quality, knowledge, and overall experience, which helps future users make informed decisions.</a:t>
            </a:r>
          </a:p>
          <a:p>
            <a:pPr algn="just">
              <a:lnSpc>
                <a:spcPct val="150000"/>
              </a:lnSpc>
              <a:buSzPct val="90000"/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Ratings are aggregated and displayed, guides can respond to feedback, and the system moderates reviews to maintain appropriate content, trust, and quality control.</a:t>
            </a:r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dirty="0">
              <a:latin typeface="Arial Narrow" panose="020B0606020202030204" pitchFamily="34" charset="0"/>
            </a:endParaRPr>
          </a:p>
          <a:p>
            <a:pPr marL="0" lvl="0" indent="0">
              <a:buSzPts val="2800"/>
              <a:buNone/>
            </a:pP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182" name="Google Shape;182;p14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20</a:t>
            </a:fld>
            <a:endParaRPr b="1" dirty="0">
              <a:solidFill>
                <a:schemeClr val="dk1"/>
              </a:solidFill>
            </a:endParaRPr>
          </a:p>
        </p:txBody>
      </p:sp>
      <p:sp>
        <p:nvSpPr>
          <p:cNvPr id="183" name="Google Shape;183;p14"/>
          <p:cNvSpPr txBox="1">
            <a:spLocks noGrp="1"/>
          </p:cNvSpPr>
          <p:nvPr>
            <p:ph type="title"/>
          </p:nvPr>
        </p:nvSpPr>
        <p:spPr>
          <a:xfrm>
            <a:off x="0" y="435230"/>
            <a:ext cx="121920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ct val="100000"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IMPLEMENTATION OF MODULE-5</a:t>
            </a: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56B09A-3408-5BC1-BE32-F9E02539DC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1C68CB-DB15-C4B7-196F-1A82EE97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716" y="1357387"/>
            <a:ext cx="8502487" cy="40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88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0" y="356031"/>
            <a:ext cx="120669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CONCLUSION</a:t>
            </a:r>
            <a:endParaRPr b="1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5" name="Google Shape;195;p16"/>
          <p:cNvSpPr txBox="1"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platform simplifies the process of finding and booking trusted local tour guides.</a:t>
            </a:r>
          </a:p>
          <a:p>
            <a:pPr marL="342900"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payments and verified profiles ensure safety and reliability.</a:t>
            </a:r>
          </a:p>
          <a:p>
            <a:pPr marL="342900"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Reviews and feedback foster transparency, helping travelers make informed choices.</a:t>
            </a:r>
          </a:p>
          <a:p>
            <a:pPr marL="342900"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connecting tourists with guides, the system boosts opportunities for locals while enhancing travel experiences.</a:t>
            </a:r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sz="2400" dirty="0">
              <a:latin typeface="Arial Narrow" panose="020B0606020202030204" pitchFamily="34" charset="0"/>
            </a:endParaRPr>
          </a:p>
          <a:p>
            <a:pPr marL="0" lvl="0" indent="0">
              <a:buSzPts val="2800"/>
              <a:buNone/>
            </a:pP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96" name="Google Shape;19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22</a:t>
            </a:fld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158DC945-209D-3CC4-978D-F1775DC4C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>
            <a:extLst>
              <a:ext uri="{FF2B5EF4-FFF2-40B4-BE49-F238E27FC236}">
                <a16:creationId xmlns:a16="http://schemas.microsoft.com/office/drawing/2014/main" id="{41AD951B-2AFC-752E-2E78-41812B0404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82600"/>
            <a:ext cx="120669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ts val="4400"/>
            </a:pPr>
            <a:r>
              <a:rPr lang="en-US" b="1" dirty="0">
                <a:latin typeface="Arial Narrow"/>
              </a:rPr>
              <a:t>FUTURE ENHANCEMENTS </a:t>
            </a:r>
            <a:endParaRPr b="1" dirty="0">
              <a:latin typeface="Arial Narrow"/>
              <a:sym typeface="Arial Narrow"/>
            </a:endParaRPr>
          </a:p>
        </p:txBody>
      </p:sp>
      <p:sp>
        <p:nvSpPr>
          <p:cNvPr id="195" name="Google Shape;195;p16">
            <a:extLst>
              <a:ext uri="{FF2B5EF4-FFF2-40B4-BE49-F238E27FC236}">
                <a16:creationId xmlns:a16="http://schemas.microsoft.com/office/drawing/2014/main" id="{648B83C1-3DE7-3E3F-40F8-76D0B62413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35855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42900"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 AI-Based Guide Recommendation: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Integrate machine learning to suggest guides based on traveler preferences, history, and feedback.</a:t>
            </a:r>
          </a:p>
          <a:p>
            <a:pPr marL="342900"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Multilingual Chatbot Assistance: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Provide instant help and automated query resolution in multiple languages.</a:t>
            </a:r>
          </a:p>
          <a:p>
            <a:pPr marL="342900"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Augmented Reality (AR) Tour Preview: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Allow tourists to preview tours virtually using AR-based immersive visuals.</a:t>
            </a:r>
          </a:p>
          <a:p>
            <a:pPr marL="342900"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Emergency and Location Tracking System: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Integrate GPS-based tracking and emergency alerts for traveler safety.</a:t>
            </a:r>
          </a:p>
          <a:p>
            <a:pPr marL="0" lvl="0" indent="0">
              <a:spcBef>
                <a:spcPts val="0"/>
              </a:spcBef>
              <a:buSzPts val="2800"/>
              <a:buNone/>
            </a:pPr>
            <a:endParaRPr lang="en-US" dirty="0">
              <a:latin typeface="Arial Narrow" panose="020B0606020202030204" pitchFamily="34" charset="0"/>
            </a:endParaRPr>
          </a:p>
          <a:p>
            <a:pPr marL="0" lvl="0" indent="0">
              <a:buSzPts val="2800"/>
              <a:buNone/>
            </a:pP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196" name="Google Shape;196;p16">
            <a:extLst>
              <a:ext uri="{FF2B5EF4-FFF2-40B4-BE49-F238E27FC236}">
                <a16:creationId xmlns:a16="http://schemas.microsoft.com/office/drawing/2014/main" id="{5F65EE21-0D87-9A7B-FC62-462463E7E7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23</a:t>
            </a:fld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070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838200" y="343120"/>
            <a:ext cx="10515600" cy="9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OBJECTIVE OF THE PROJECT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5" name="Google Shape;105;p3"/>
          <p:cNvSpPr txBox="1">
            <a:spLocks noGrp="1"/>
          </p:cNvSpPr>
          <p:nvPr>
            <p:ph type="body" idx="1"/>
          </p:nvPr>
        </p:nvSpPr>
        <p:spPr>
          <a:xfrm>
            <a:off x="838200" y="1105807"/>
            <a:ext cx="10515600" cy="42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endParaRPr sz="22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solidFill>
                  <a:schemeClr val="tx1"/>
                </a:solidFill>
                <a:latin typeface="+mn-lt"/>
              </a:rPr>
              <a:t>The system offers an easy platform for tourists to find and book qualified local tour guides with verified profiles and real-time availability.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solidFill>
                  <a:schemeClr val="tx1"/>
                </a:solidFill>
                <a:latin typeface="+mn-lt"/>
              </a:rPr>
              <a:t>Secure payment methods ensure safe transactions, building trust between tourists and guides during the booking process.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</a:rPr>
              <a:t>A clear review and feedback system helps travelers choose reliable guides based on others’ experiences, thereby improving overall satisfaction.</a:t>
            </a:r>
            <a:endParaRPr lang="en-US" altLang="en-US" sz="2200" dirty="0">
              <a:solidFill>
                <a:schemeClr val="tx1"/>
              </a:solidFill>
              <a:latin typeface="+mn-lt"/>
            </a:endParaRP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solidFill>
                  <a:schemeClr val="tx1"/>
                </a:solidFill>
                <a:latin typeface="+mn-lt"/>
              </a:rPr>
              <a:t>The platform increases exposure for local tour guides, creating more opportunities and making the booking process simple and dependable for all.</a:t>
            </a:r>
          </a:p>
          <a:p>
            <a:pPr marL="0" lvl="0" indent="0" algn="just">
              <a:spcBef>
                <a:spcPts val="0"/>
              </a:spcBef>
              <a:buClr>
                <a:srgbClr val="FF0000"/>
              </a:buClr>
              <a:buSzPts val="2800"/>
              <a:buNone/>
            </a:pPr>
            <a:endParaRPr lang="en-US" sz="2200" dirty="0"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lang="en-US" sz="2200" dirty="0">
                <a:latin typeface="Arial Narrow"/>
                <a:ea typeface="Arial Narrow"/>
                <a:cs typeface="Arial Narrow"/>
                <a:sym typeface="Arial Narrow"/>
              </a:rPr>
              <a:t>.</a:t>
            </a:r>
            <a:endParaRPr sz="2200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6" name="Google Shape;10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3</a:t>
            </a:fld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0" y="347468"/>
            <a:ext cx="121920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INTRODUCTION</a:t>
            </a: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934064" y="990715"/>
            <a:ext cx="10323871" cy="535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200" dirty="0">
              <a:latin typeface="Arial Narrow" panose="020B0606020202030204" pitchFamily="34" charset="0"/>
            </a:endParaRP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The platform connects tourists with verified local tour guides to provide a personalized travel experience.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Users can choose guides based on preferences like language, gender, expertise, and availability.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It replaces manual booking with a fast, easy-to-use digital system for both tourists and guides.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Guides can manage their schedules and bookings in real-time through the platform.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200" dirty="0">
                <a:solidFill>
                  <a:schemeClr val="tx1"/>
                </a:solidFill>
                <a:latin typeface="Arial" panose="020B0604020202020204" pitchFamily="34" charset="0"/>
              </a:rPr>
              <a:t>Travel agencies can monitor operations and optimize guide allocation to improve service quality.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200" dirty="0">
              <a:latin typeface="Arial Narrow" panose="020B0606020202030204" pitchFamily="34" charset="0"/>
            </a:endParaRPr>
          </a:p>
        </p:txBody>
      </p:sp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4</a:t>
            </a:fld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/>
          <p:nvPr/>
        </p:nvSpPr>
        <p:spPr>
          <a:xfrm>
            <a:off x="8753993" y="62420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5</a:t>
            </a:fld>
            <a:endParaRPr b="1" dirty="0">
              <a:solidFill>
                <a:schemeClr val="dk1"/>
              </a:solidFill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137700" y="0"/>
            <a:ext cx="120543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LITERATURE SURVEY</a:t>
            </a:r>
            <a:endParaRPr sz="4400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11DB3D-7586-52FA-AE8B-50C8384DD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303"/>
              </p:ext>
            </p:extLst>
          </p:nvPr>
        </p:nvGraphicFramePr>
        <p:xfrm>
          <a:off x="766504" y="846405"/>
          <a:ext cx="10658992" cy="5760770"/>
        </p:xfrm>
        <a:graphic>
          <a:graphicData uri="http://schemas.openxmlformats.org/drawingml/2006/table">
            <a:tbl>
              <a:tblPr firstRow="1" bandRow="1">
                <a:tableStyleId>{3CDD818E-ADFA-4579-856F-A3140DA02BD1}</a:tableStyleId>
              </a:tblPr>
              <a:tblGrid>
                <a:gridCol w="2664748">
                  <a:extLst>
                    <a:ext uri="{9D8B030D-6E8A-4147-A177-3AD203B41FA5}">
                      <a16:colId xmlns:a16="http://schemas.microsoft.com/office/drawing/2014/main" val="3463815710"/>
                    </a:ext>
                  </a:extLst>
                </a:gridCol>
                <a:gridCol w="2664748">
                  <a:extLst>
                    <a:ext uri="{9D8B030D-6E8A-4147-A177-3AD203B41FA5}">
                      <a16:colId xmlns:a16="http://schemas.microsoft.com/office/drawing/2014/main" val="409916050"/>
                    </a:ext>
                  </a:extLst>
                </a:gridCol>
                <a:gridCol w="2664748">
                  <a:extLst>
                    <a:ext uri="{9D8B030D-6E8A-4147-A177-3AD203B41FA5}">
                      <a16:colId xmlns:a16="http://schemas.microsoft.com/office/drawing/2014/main" val="2888883632"/>
                    </a:ext>
                  </a:extLst>
                </a:gridCol>
                <a:gridCol w="2664748">
                  <a:extLst>
                    <a:ext uri="{9D8B030D-6E8A-4147-A177-3AD203B41FA5}">
                      <a16:colId xmlns:a16="http://schemas.microsoft.com/office/drawing/2014/main" val="1839671316"/>
                    </a:ext>
                  </a:extLst>
                </a:gridCol>
              </a:tblGrid>
              <a:tr h="7677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  <a:latin typeface="Arial Narrow" panose="020B0606020202030204" pitchFamily="34" charset="0"/>
                          <a:sym typeface="Arial Narrow"/>
                        </a:rPr>
                        <a:t>TITLE OF PAPER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Arial Narrow" panose="020B0606020202030204" pitchFamily="34" charset="0"/>
                          <a:sym typeface="Arial Narrow"/>
                        </a:rPr>
                        <a:t>AUTHOR(S)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  <a:latin typeface="Arial Narrow" panose="020B0606020202030204" pitchFamily="34" charset="0"/>
                          <a:sym typeface="Arial Narrow"/>
                        </a:rPr>
                        <a:t>PAPER GIST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  <a:latin typeface="Arial Narrow" panose="020B0606020202030204" pitchFamily="34" charset="0"/>
                          <a:sym typeface="Arial Narrow"/>
                        </a:rPr>
                        <a:t>TECHNOLOGY USED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69001399"/>
                  </a:ext>
                </a:extLst>
              </a:tr>
              <a:tr h="122264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Big Data for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Personalized Tour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Guide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Recommendations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Chen, L., Zhang, Y.,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Wang, X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Journal of Tourism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Management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2021</a:t>
                      </a:r>
                      <a:endParaRPr sz="2000" b="1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Big Data, Machine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Learning,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Recommender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Systems.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613365445"/>
                  </a:ext>
                </a:extLst>
              </a:tr>
              <a:tr h="122264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Mobile-Based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Tourist Guide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Booking System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Singh, S., Patel, A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Journal of Mobile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Technology in Travel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and Tourism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2018</a:t>
                      </a:r>
                      <a:endParaRPr sz="2000" b="1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Mobile apps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(Android/iOS), GPS,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Cloud computing.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892719702"/>
                  </a:ext>
                </a:extLst>
              </a:tr>
              <a:tr h="122264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User Experience in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Online Guide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Booking Platforms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Patel, M., Kaur, R.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International Journal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of User Experience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and Design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2020</a:t>
                      </a:r>
                      <a:endParaRPr sz="2000" b="1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UX Design, Front-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end Development.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2734601209"/>
                  </a:ext>
                </a:extLst>
              </a:tr>
              <a:tr h="93830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Impact of User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Reviews in Guide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Booking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Zhang, P., Lee, H.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Journal of Social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Media in Tourism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2022</a:t>
                      </a:r>
                      <a:endParaRPr sz="2000" b="1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Social Media APIs,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Sentiment Analysis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7514508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3BB90F-343A-D3FA-73D2-249D3668CF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09539A-5C46-AEDB-1842-D5ECC0E0F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451238"/>
              </p:ext>
            </p:extLst>
          </p:nvPr>
        </p:nvGraphicFramePr>
        <p:xfrm>
          <a:off x="496542" y="401053"/>
          <a:ext cx="11198915" cy="5955297"/>
        </p:xfrm>
        <a:graphic>
          <a:graphicData uri="http://schemas.openxmlformats.org/drawingml/2006/table">
            <a:tbl>
              <a:tblPr firstRow="1" bandRow="1">
                <a:tableStyleId>{3CDD818E-ADFA-4579-856F-A3140DA02BD1}</a:tableStyleId>
              </a:tblPr>
              <a:tblGrid>
                <a:gridCol w="2526050">
                  <a:extLst>
                    <a:ext uri="{9D8B030D-6E8A-4147-A177-3AD203B41FA5}">
                      <a16:colId xmlns:a16="http://schemas.microsoft.com/office/drawing/2014/main" val="647701335"/>
                    </a:ext>
                  </a:extLst>
                </a:gridCol>
                <a:gridCol w="2890955">
                  <a:extLst>
                    <a:ext uri="{9D8B030D-6E8A-4147-A177-3AD203B41FA5}">
                      <a16:colId xmlns:a16="http://schemas.microsoft.com/office/drawing/2014/main" val="2508655197"/>
                    </a:ext>
                  </a:extLst>
                </a:gridCol>
                <a:gridCol w="2890955">
                  <a:extLst>
                    <a:ext uri="{9D8B030D-6E8A-4147-A177-3AD203B41FA5}">
                      <a16:colId xmlns:a16="http://schemas.microsoft.com/office/drawing/2014/main" val="2338820002"/>
                    </a:ext>
                  </a:extLst>
                </a:gridCol>
                <a:gridCol w="2890955">
                  <a:extLst>
                    <a:ext uri="{9D8B030D-6E8A-4147-A177-3AD203B41FA5}">
                      <a16:colId xmlns:a16="http://schemas.microsoft.com/office/drawing/2014/main" val="416058084"/>
                    </a:ext>
                  </a:extLst>
                </a:gridCol>
              </a:tblGrid>
              <a:tr h="19919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Big Data for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Personalized Tour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Guide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Recommendations</a:t>
                      </a:r>
                      <a:endParaRPr sz="2000" b="0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Chen, L., Zhang, Y.,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Wang, X</a:t>
                      </a:r>
                      <a:endParaRPr sz="2000" b="0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Journal of Tourism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Management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2021</a:t>
                      </a:r>
                      <a:endParaRPr sz="2000" b="0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Big Data, Machine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Learning,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Recommender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Systems.</a:t>
                      </a:r>
                      <a:endParaRPr sz="2000" b="0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2137616292"/>
                  </a:ext>
                </a:extLst>
              </a:tr>
              <a:tr h="13595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Mobile-Based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Tourist Guide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Booking System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Singh, S., Patel, A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Journal of Mobile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Technology in Travel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and Tourism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2018</a:t>
                      </a:r>
                      <a:endParaRPr sz="2000" b="1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Mobile apps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(Android/iOS), GPS,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Cloud computing.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62965971"/>
                  </a:ext>
                </a:extLst>
              </a:tr>
              <a:tr h="13595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User Experience in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Online Guide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Booking Platforms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Patel, M., Kaur, R.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International Journal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of User Experience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and Design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2020</a:t>
                      </a:r>
                      <a:endParaRPr sz="2000" b="1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UX Design, Front-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end Development.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u="none" strike="noStrike" cap="none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504919916"/>
                  </a:ext>
                </a:extLst>
              </a:tr>
              <a:tr h="124426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Impact of User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Reviews in Guide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Booking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Zhang, P., Lee, H.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Journal of Social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Media in Tourism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2022</a:t>
                      </a:r>
                      <a:endParaRPr sz="2000" b="1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Social Media APIs,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 Narrow"/>
                        </a:rPr>
                        <a:t>Sentiment Analysis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 Narrow"/>
                        <a:cs typeface="Arial" panose="020B0604020202020204" pitchFamily="34" charset="0"/>
                        <a:sym typeface="Arial Narrow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685354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941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7</a:t>
            </a:fld>
            <a:endParaRPr b="1" dirty="0">
              <a:solidFill>
                <a:schemeClr val="dk1"/>
              </a:solidFill>
            </a:endParaRPr>
          </a:p>
        </p:txBody>
      </p:sp>
      <p:sp>
        <p:nvSpPr>
          <p:cNvPr id="127" name="Google Shape;127;p6"/>
          <p:cNvSpPr txBox="1"/>
          <p:nvPr/>
        </p:nvSpPr>
        <p:spPr>
          <a:xfrm>
            <a:off x="-76800" y="202886"/>
            <a:ext cx="123456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4000" b="1">
                <a:solidFill>
                  <a:schemeClr val="dk1"/>
                </a:solidFill>
                <a:latin typeface="Arial Narrow"/>
                <a:ea typeface="Arial Narrow"/>
                <a:cs typeface="Arial Narrow"/>
              </a:defRPr>
            </a:lvl1pPr>
          </a:lstStyle>
          <a:p>
            <a:r>
              <a:rPr lang="en-US" sz="4400" dirty="0">
                <a:sym typeface="Arial Narrow"/>
              </a:rPr>
              <a:t>EXISTING SYSTEM </a:t>
            </a:r>
            <a:r>
              <a:rPr lang="en-US" sz="4400" dirty="0"/>
              <a:t>ARCHITECTURE</a:t>
            </a:r>
            <a:endParaRPr sz="4400" dirty="0">
              <a:sym typeface="Arial Narrow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39C9CD-E467-51C7-59A9-372E6DC23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516" y="1117159"/>
            <a:ext cx="7914968" cy="5184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7FEFE7C5-B014-B248-A280-1360BE6D6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>
            <a:extLst>
              <a:ext uri="{FF2B5EF4-FFF2-40B4-BE49-F238E27FC236}">
                <a16:creationId xmlns:a16="http://schemas.microsoft.com/office/drawing/2014/main" id="{8DDF3340-775D-1206-5F9C-2A604B9E05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8</a:t>
            </a:fld>
            <a:endParaRPr b="1" dirty="0">
              <a:solidFill>
                <a:schemeClr val="dk1"/>
              </a:solidFill>
            </a:endParaRPr>
          </a:p>
        </p:txBody>
      </p:sp>
      <p:sp>
        <p:nvSpPr>
          <p:cNvPr id="127" name="Google Shape;127;p6">
            <a:extLst>
              <a:ext uri="{FF2B5EF4-FFF2-40B4-BE49-F238E27FC236}">
                <a16:creationId xmlns:a16="http://schemas.microsoft.com/office/drawing/2014/main" id="{1F26A455-1F7F-0E24-548B-1E2404FC73D5}"/>
              </a:ext>
            </a:extLst>
          </p:cNvPr>
          <p:cNvSpPr txBox="1"/>
          <p:nvPr/>
        </p:nvSpPr>
        <p:spPr>
          <a:xfrm>
            <a:off x="-76800" y="331507"/>
            <a:ext cx="123456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4000" b="1">
                <a:solidFill>
                  <a:schemeClr val="dk1"/>
                </a:solidFill>
                <a:latin typeface="Arial Narrow"/>
                <a:ea typeface="Arial Narrow"/>
                <a:cs typeface="Arial Narrow"/>
              </a:defRPr>
            </a:lvl1pPr>
          </a:lstStyle>
          <a:p>
            <a:r>
              <a:rPr lang="en-US" sz="4400" dirty="0">
                <a:sym typeface="Arial Narrow"/>
              </a:rPr>
              <a:t>PROBLEM IDENTIFICAITON</a:t>
            </a:r>
            <a:endParaRPr sz="4400" dirty="0">
              <a:sym typeface="Arial Narro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ABDA42-5836-D2E3-1290-9E9478C88B40}"/>
              </a:ext>
            </a:extLst>
          </p:cNvPr>
          <p:cNvSpPr txBox="1"/>
          <p:nvPr/>
        </p:nvSpPr>
        <p:spPr>
          <a:xfrm>
            <a:off x="778929" y="1279949"/>
            <a:ext cx="10787742" cy="5871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Arial Narrow" panose="020B0606020202030204" pitchFamily="34" charset="0"/>
              </a:rPr>
              <a:t>1.</a:t>
            </a:r>
            <a:r>
              <a:rPr lang="en-US" sz="2400" b="1" dirty="0"/>
              <a:t>Lack of Verified Guides: </a:t>
            </a:r>
            <a:r>
              <a:rPr lang="en-US" sz="2400" dirty="0"/>
              <a:t>Many existing platforms do not verify guide credentials, leading to trust and safety concerns.</a:t>
            </a:r>
          </a:p>
          <a:p>
            <a:pPr algn="just">
              <a:lnSpc>
                <a:spcPct val="150000"/>
              </a:lnSpc>
            </a:pPr>
            <a:r>
              <a:rPr lang="en-US" sz="2400" b="1" dirty="0"/>
              <a:t>2.Manual and Time-Consuming Booking: </a:t>
            </a:r>
            <a:r>
              <a:rPr lang="en-US" sz="2400" dirty="0"/>
              <a:t>Tourists often rely on word-of-mouth or travel agencies for guide booking, which is inefficient and non-transparent.</a:t>
            </a:r>
          </a:p>
          <a:p>
            <a:pPr algn="just">
              <a:lnSpc>
                <a:spcPct val="150000"/>
              </a:lnSpc>
            </a:pPr>
            <a:r>
              <a:rPr lang="en-US" sz="2400" b="1" dirty="0"/>
              <a:t>3.Language and Preference Barriers: </a:t>
            </a:r>
            <a:r>
              <a:rPr lang="en-US" sz="2400" dirty="0"/>
              <a:t>Tourists struggle to find guides who match their language, cultural, or gender preferences.</a:t>
            </a:r>
          </a:p>
          <a:p>
            <a:pPr algn="just">
              <a:lnSpc>
                <a:spcPct val="150000"/>
              </a:lnSpc>
            </a:pPr>
            <a:r>
              <a:rPr lang="en-US" sz="2400" b="1" dirty="0"/>
              <a:t>4.Limited Real-Time Availability: </a:t>
            </a:r>
            <a:r>
              <a:rPr lang="en-US" sz="2400" dirty="0"/>
              <a:t>Current systems fail to synchronize bookings, resulting in double-booking or unavailability conflicts.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400" dirty="0">
              <a:latin typeface="Arial Narrow" panose="020B060602020203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86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dk1"/>
                </a:solidFill>
              </a:rPr>
              <a:t>9</a:t>
            </a:fld>
            <a:endParaRPr b="1" dirty="0">
              <a:solidFill>
                <a:schemeClr val="dk1"/>
              </a:solidFill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-1" y="264344"/>
            <a:ext cx="121920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44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PROPOSED SYSTEM </a:t>
            </a:r>
            <a:r>
              <a:rPr lang="en-US" sz="4400" b="1" dirty="0">
                <a:solidFill>
                  <a:schemeClr val="dk1"/>
                </a:solidFill>
                <a:latin typeface="Arial Narrow"/>
              </a:rPr>
              <a:t>ARCHITECTURE</a:t>
            </a:r>
            <a:endParaRPr sz="4400" b="1" dirty="0">
              <a:solidFill>
                <a:schemeClr val="dk1"/>
              </a:solidFill>
              <a:latin typeface="Arial Narrow"/>
              <a:sym typeface="Arial Narrow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F2F2B2-13F6-534E-EEB2-690474A7DF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539"/>
          <a:stretch>
            <a:fillRect/>
          </a:stretch>
        </p:blipFill>
        <p:spPr>
          <a:xfrm>
            <a:off x="1260164" y="1163006"/>
            <a:ext cx="9671670" cy="52472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1186</Words>
  <Application>Microsoft Office PowerPoint</Application>
  <PresentationFormat>Widescreen</PresentationFormat>
  <Paragraphs>205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Times New Roman</vt:lpstr>
      <vt:lpstr>Arial Narrow</vt:lpstr>
      <vt:lpstr>Wingdings</vt:lpstr>
      <vt:lpstr>Calibri</vt:lpstr>
      <vt:lpstr>Arial</vt:lpstr>
      <vt:lpstr>Office Theme</vt:lpstr>
      <vt:lpstr>PowerPoint Presentation</vt:lpstr>
      <vt:lpstr>PowerPoint Presentation</vt:lpstr>
      <vt:lpstr>OBJECTIVE OF THE PROJECT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AND HARDWARE REQUIREMENTS </vt:lpstr>
      <vt:lpstr>MODULES </vt:lpstr>
      <vt:lpstr>IMPLEMENTATION OF MODULE-1</vt:lpstr>
      <vt:lpstr>PowerPoint Presentation</vt:lpstr>
      <vt:lpstr>IMPLEMENTATION OF MODULE-2</vt:lpstr>
      <vt:lpstr>PowerPoint Presentation</vt:lpstr>
      <vt:lpstr>IMPLEMENTATION OF MODULE-3</vt:lpstr>
      <vt:lpstr>PowerPoint Presentation</vt:lpstr>
      <vt:lpstr>IMPLEMENTATION OF MODULE-4</vt:lpstr>
      <vt:lpstr>PowerPoint Presentation</vt:lpstr>
      <vt:lpstr>IMPLEMENTATION OF MODULE-5</vt:lpstr>
      <vt:lpstr>PowerPoint Presentation</vt:lpstr>
      <vt:lpstr>CONCLUSION</vt:lpstr>
      <vt:lpstr>FUTURE ENHANCEMENTS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Saravanan M</dc:creator>
  <cp:lastModifiedBy>Shyam V</cp:lastModifiedBy>
  <cp:revision>10</cp:revision>
  <dcterms:modified xsi:type="dcterms:W3CDTF">2025-11-26T13:09:11Z</dcterms:modified>
</cp:coreProperties>
</file>